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1" d="100"/>
          <a:sy n="61" d="100"/>
        </p:scale>
        <p:origin x="847" y="4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7/21/2026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16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0" y="1852612"/>
            <a:ext cx="12192000" cy="923925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6000" b="1" i="0" u="none">
                <a:solidFill>
                  <a:srgbClr val="D4AF37"/>
                </a:solidFill>
                <a:latin typeface="Montserrat"/>
              </a:rPr>
              <a:t>LEY SAFCO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733675" y="3062287"/>
            <a:ext cx="6724650" cy="8001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>
              <a:lnSpc>
                <a:spcPts val="3150"/>
              </a:lnSpc>
            </a:pPr>
            <a:r>
              <a:rPr sz="2100" b="0" i="0" u="none">
                <a:solidFill>
                  <a:srgbClr val="F8FAFC"/>
                </a:solidFill>
                <a:latin typeface="Roboto Light"/>
              </a:rPr>
              <a:t>Administración y Control Gubernamentales (Ley N.º 1178)</a:t>
            </a:r>
            <a:r>
              <a:t>
</a:t>
            </a:r>
            <a:r>
              <a:rPr sz="2100" b="0" i="0" u="none">
                <a:solidFill>
                  <a:srgbClr val="F8FAFC"/>
                </a:solidFill>
                <a:latin typeface="Roboto Light"/>
              </a:rPr>
              <a:t> Estado Plurinacional de Bolivia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4433887"/>
            <a:ext cx="12192000" cy="3429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>
              <a:lnSpc>
                <a:spcPts val="2700"/>
              </a:lnSpc>
            </a:pPr>
            <a:r>
              <a:rPr sz="1800" b="1" i="0" u="none">
                <a:solidFill>
                  <a:srgbClr val="D4AF37"/>
                </a:solidFill>
                <a:latin typeface="Roboto"/>
              </a:rPr>
              <a:t>Ponencia Académica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85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5381625" y="2347912"/>
            <a:ext cx="1428750" cy="38100"/>
          </a:xfrm>
          <a:prstGeom prst="rect">
            <a:avLst/>
          </a:prstGeom>
          <a:solidFill>
            <a:srgbClr val="D4AF3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295275" y="2671762"/>
            <a:ext cx="11601450" cy="139065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4500" b="1" i="0" u="none">
                <a:solidFill>
                  <a:srgbClr val="D4AF37"/>
                </a:solidFill>
                <a:latin typeface="Montserrat"/>
              </a:rPr>
              <a:t>Responsabilidad por la Función Pública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71500" y="4271962"/>
            <a:ext cx="11049000" cy="314325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>
              <a:lnSpc>
                <a:spcPts val="2475"/>
              </a:lnSpc>
            </a:pPr>
            <a:r>
              <a:rPr sz="1650" b="0" i="0" u="none">
                <a:solidFill>
                  <a:srgbClr val="FFFFFF"/>
                </a:solidFill>
                <a:latin typeface="Roboto"/>
              </a:rPr>
              <a:t>Toda acción u omisión tiene consecuencias legales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571500" y="2409825"/>
          <a:ext cx="11048998" cy="31051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907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896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478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3208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21030">
                <a:tc>
                  <a:txBody>
                    <a:bodyPr/>
                    <a:lstStyle/>
                    <a:p>
                      <a:pPr algn="l"/>
                      <a:r>
                        <a:rPr sz="1500" b="1" i="0" u="none">
                          <a:solidFill>
                            <a:srgbClr val="FFFFFF"/>
                          </a:solidFill>
                          <a:latin typeface="Roboto"/>
                        </a:rPr>
                        <a:t>Tipo</a:t>
                      </a:r>
                    </a:p>
                  </a:txBody>
                  <a:tcPr marL="63500" marR="63500" marT="25400" marB="254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855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500" b="1" i="0" u="none">
                          <a:solidFill>
                            <a:srgbClr val="FFFFFF"/>
                          </a:solidFill>
                          <a:latin typeface="Roboto"/>
                        </a:rPr>
                        <a:t>Naturaleza</a:t>
                      </a:r>
                    </a:p>
                  </a:txBody>
                  <a:tcPr marL="63500" marR="63500" marT="25400" marB="254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855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500" b="1" i="0" u="none">
                          <a:solidFill>
                            <a:srgbClr val="FFFFFF"/>
                          </a:solidFill>
                          <a:latin typeface="Roboto"/>
                        </a:rPr>
                        <a:t>Sujeto</a:t>
                      </a:r>
                    </a:p>
                  </a:txBody>
                  <a:tcPr marL="63500" marR="63500" marT="25400" marB="254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855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500" b="1" i="0" u="none">
                          <a:solidFill>
                            <a:srgbClr val="FFFFFF"/>
                          </a:solidFill>
                          <a:latin typeface="Roboto"/>
                        </a:rPr>
                        <a:t>Sanción</a:t>
                      </a:r>
                    </a:p>
                  </a:txBody>
                  <a:tcPr marL="63500" marR="63500" marT="25400" marB="254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85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1030">
                <a:tc>
                  <a:txBody>
                    <a:bodyPr/>
                    <a:lstStyle/>
                    <a:p>
                      <a:pPr algn="l"/>
                      <a:r>
                        <a:rPr sz="1350" b="1" i="0" u="none">
                          <a:solidFill>
                            <a:srgbClr val="334155"/>
                          </a:solidFill>
                          <a:latin typeface="Roboto"/>
                        </a:rPr>
                        <a:t>Administrativa</a:t>
                      </a:r>
                    </a:p>
                  </a:txBody>
                  <a:tcPr marL="63500" marR="63500" marT="25400" marB="254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350" b="0" i="0" u="none">
                          <a:solidFill>
                            <a:srgbClr val="334155"/>
                          </a:solidFill>
                          <a:latin typeface="Roboto"/>
                        </a:rPr>
                        <a:t>Incumplimiento de normas</a:t>
                      </a:r>
                    </a:p>
                  </a:txBody>
                  <a:tcPr marL="63500" marR="63500" marT="25400" marB="254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350" b="0" i="0" u="none">
                          <a:solidFill>
                            <a:srgbClr val="334155"/>
                          </a:solidFill>
                          <a:latin typeface="Roboto"/>
                        </a:rPr>
                        <a:t>Todo servidor</a:t>
                      </a:r>
                    </a:p>
                  </a:txBody>
                  <a:tcPr marL="63500" marR="63500" marT="25400" marB="254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350" b="0" i="0" u="none">
                          <a:solidFill>
                            <a:srgbClr val="334155"/>
                          </a:solidFill>
                          <a:latin typeface="Roboto"/>
                        </a:rPr>
                        <a:t>Multa, suspensión, destitución</a:t>
                      </a:r>
                    </a:p>
                  </a:txBody>
                  <a:tcPr marL="63500" marR="63500" marT="25400" marB="254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1030">
                <a:tc>
                  <a:txBody>
                    <a:bodyPr/>
                    <a:lstStyle/>
                    <a:p>
                      <a:pPr algn="l"/>
                      <a:r>
                        <a:rPr sz="1350" b="1" i="0" u="none">
                          <a:solidFill>
                            <a:srgbClr val="334155"/>
                          </a:solidFill>
                          <a:latin typeface="Roboto"/>
                        </a:rPr>
                        <a:t>Ejecutiva</a:t>
                      </a:r>
                    </a:p>
                  </a:txBody>
                  <a:tcPr marL="63500" marR="63500" marT="25400" marB="254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350" b="0" i="0" u="none">
                          <a:solidFill>
                            <a:srgbClr val="334155"/>
                          </a:solidFill>
                          <a:latin typeface="Roboto"/>
                        </a:rPr>
                        <a:t>Gestión deficiente</a:t>
                      </a:r>
                    </a:p>
                  </a:txBody>
                  <a:tcPr marL="63500" marR="63500" marT="25400" marB="254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350" b="0" i="0" u="none">
                          <a:solidFill>
                            <a:srgbClr val="334155"/>
                          </a:solidFill>
                          <a:latin typeface="Roboto"/>
                        </a:rPr>
                        <a:t>Máxima Autoridad (MAE)</a:t>
                      </a:r>
                    </a:p>
                  </a:txBody>
                  <a:tcPr marL="63500" marR="63500" marT="25400" marB="254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350" b="0" i="0" u="none">
                          <a:solidFill>
                            <a:srgbClr val="334155"/>
                          </a:solidFill>
                          <a:latin typeface="Roboto"/>
                        </a:rPr>
                        <a:t>Suspensión o destitución</a:t>
                      </a:r>
                    </a:p>
                  </a:txBody>
                  <a:tcPr marL="63500" marR="63500" marT="25400" marB="254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A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1030">
                <a:tc>
                  <a:txBody>
                    <a:bodyPr/>
                    <a:lstStyle/>
                    <a:p>
                      <a:pPr algn="l"/>
                      <a:r>
                        <a:rPr sz="1350" b="1" i="0" u="none">
                          <a:solidFill>
                            <a:srgbClr val="334155"/>
                          </a:solidFill>
                          <a:latin typeface="Roboto"/>
                        </a:rPr>
                        <a:t>Civil</a:t>
                      </a:r>
                    </a:p>
                  </a:txBody>
                  <a:tcPr marL="63500" marR="63500" marT="25400" marB="254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350" b="0" i="0" u="none">
                          <a:solidFill>
                            <a:srgbClr val="334155"/>
                          </a:solidFill>
                          <a:latin typeface="Roboto"/>
                        </a:rPr>
                        <a:t>Daño económico al Estado</a:t>
                      </a:r>
                    </a:p>
                  </a:txBody>
                  <a:tcPr marL="63500" marR="63500" marT="25400" marB="254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350" b="0" i="0" u="none">
                          <a:solidFill>
                            <a:srgbClr val="334155"/>
                          </a:solidFill>
                          <a:latin typeface="Roboto"/>
                        </a:rPr>
                        <a:t>Servidor o particular</a:t>
                      </a:r>
                    </a:p>
                  </a:txBody>
                  <a:tcPr marL="63500" marR="63500" marT="25400" marB="254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350" b="0" i="0" u="none">
                          <a:solidFill>
                            <a:srgbClr val="334155"/>
                          </a:solidFill>
                          <a:latin typeface="Roboto"/>
                        </a:rPr>
                        <a:t>Resarcimiento del daño</a:t>
                      </a:r>
                    </a:p>
                  </a:txBody>
                  <a:tcPr marL="63500" marR="63500" marT="25400" marB="254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21030">
                <a:tc>
                  <a:txBody>
                    <a:bodyPr/>
                    <a:lstStyle/>
                    <a:p>
                      <a:pPr algn="l"/>
                      <a:r>
                        <a:rPr sz="1350" b="1" i="0" u="none">
                          <a:solidFill>
                            <a:srgbClr val="334155"/>
                          </a:solidFill>
                          <a:latin typeface="Roboto"/>
                        </a:rPr>
                        <a:t>Penal</a:t>
                      </a:r>
                    </a:p>
                  </a:txBody>
                  <a:tcPr marL="63500" marR="63500" marT="25400" marB="254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350" b="0" i="0" u="none">
                          <a:solidFill>
                            <a:srgbClr val="334155"/>
                          </a:solidFill>
                          <a:latin typeface="Roboto"/>
                        </a:rPr>
                        <a:t>Delitos tipificados</a:t>
                      </a:r>
                    </a:p>
                  </a:txBody>
                  <a:tcPr marL="63500" marR="63500" marT="25400" marB="254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350" b="0" i="0" u="none">
                          <a:solidFill>
                            <a:srgbClr val="334155"/>
                          </a:solidFill>
                          <a:latin typeface="Roboto"/>
                        </a:rPr>
                        <a:t>Todo servidor / particular</a:t>
                      </a:r>
                    </a:p>
                  </a:txBody>
                  <a:tcPr marL="63500" marR="63500" marT="25400" marB="254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350" b="0" i="0" u="none">
                          <a:solidFill>
                            <a:srgbClr val="334155"/>
                          </a:solidFill>
                          <a:latin typeface="Roboto"/>
                        </a:rPr>
                        <a:t>Pena privativa de libertad</a:t>
                      </a:r>
                    </a:p>
                  </a:txBody>
                  <a:tcPr marL="63500" marR="63500" marT="25400" marB="254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A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762000" y="571500"/>
            <a:ext cx="11401425" cy="4953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3150" b="1" i="0" u="none">
                <a:solidFill>
                  <a:srgbClr val="002855"/>
                </a:solidFill>
                <a:latin typeface="Montserrat"/>
              </a:rPr>
              <a:t>TIPOS DE RESPONSABILIDAD</a:t>
            </a:r>
          </a:p>
        </p:txBody>
      </p:sp>
      <p:sp>
        <p:nvSpPr>
          <p:cNvPr id="5" name="Rectangle 4"/>
          <p:cNvSpPr/>
          <p:nvPr/>
        </p:nvSpPr>
        <p:spPr>
          <a:xfrm>
            <a:off x="571500" y="571500"/>
            <a:ext cx="76200" cy="495300"/>
          </a:xfrm>
          <a:prstGeom prst="rect">
            <a:avLst/>
          </a:prstGeom>
          <a:solidFill>
            <a:srgbClr val="00285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571500" y="3671887"/>
            <a:ext cx="1890712" cy="9525"/>
          </a:xfrm>
          <a:prstGeom prst="rect">
            <a:avLst/>
          </a:prstGeom>
          <a:solidFill>
            <a:srgbClr val="E2E8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2462212" y="3671887"/>
            <a:ext cx="2989659" cy="9525"/>
          </a:xfrm>
          <a:prstGeom prst="rect">
            <a:avLst/>
          </a:prstGeom>
          <a:solidFill>
            <a:srgbClr val="E2E8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5451871" y="3671887"/>
            <a:ext cx="2847826" cy="9525"/>
          </a:xfrm>
          <a:prstGeom prst="rect">
            <a:avLst/>
          </a:prstGeom>
          <a:solidFill>
            <a:srgbClr val="E2E8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8299698" y="3671887"/>
            <a:ext cx="3320801" cy="9525"/>
          </a:xfrm>
          <a:prstGeom prst="rect">
            <a:avLst/>
          </a:prstGeom>
          <a:solidFill>
            <a:srgbClr val="E2E8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571500" y="4281487"/>
            <a:ext cx="1890712" cy="9525"/>
          </a:xfrm>
          <a:prstGeom prst="rect">
            <a:avLst/>
          </a:prstGeom>
          <a:solidFill>
            <a:srgbClr val="E2E8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2462212" y="4281487"/>
            <a:ext cx="2989659" cy="9525"/>
          </a:xfrm>
          <a:prstGeom prst="rect">
            <a:avLst/>
          </a:prstGeom>
          <a:solidFill>
            <a:srgbClr val="E2E8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5451871" y="4281487"/>
            <a:ext cx="2847826" cy="9525"/>
          </a:xfrm>
          <a:prstGeom prst="rect">
            <a:avLst/>
          </a:prstGeom>
          <a:solidFill>
            <a:srgbClr val="E2E8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8299698" y="4281487"/>
            <a:ext cx="3320801" cy="9525"/>
          </a:xfrm>
          <a:prstGeom prst="rect">
            <a:avLst/>
          </a:prstGeom>
          <a:solidFill>
            <a:srgbClr val="E2E8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ectangle 13"/>
          <p:cNvSpPr/>
          <p:nvPr/>
        </p:nvSpPr>
        <p:spPr>
          <a:xfrm>
            <a:off x="571500" y="4891087"/>
            <a:ext cx="1890712" cy="9525"/>
          </a:xfrm>
          <a:prstGeom prst="rect">
            <a:avLst/>
          </a:prstGeom>
          <a:solidFill>
            <a:srgbClr val="E2E8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2462212" y="4891087"/>
            <a:ext cx="2989659" cy="9525"/>
          </a:xfrm>
          <a:prstGeom prst="rect">
            <a:avLst/>
          </a:prstGeom>
          <a:solidFill>
            <a:srgbClr val="E2E8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Rectangle 15"/>
          <p:cNvSpPr/>
          <p:nvPr/>
        </p:nvSpPr>
        <p:spPr>
          <a:xfrm>
            <a:off x="5451871" y="4891087"/>
            <a:ext cx="2847826" cy="9525"/>
          </a:xfrm>
          <a:prstGeom prst="rect">
            <a:avLst/>
          </a:prstGeom>
          <a:solidFill>
            <a:srgbClr val="E2E8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Rectangle 16"/>
          <p:cNvSpPr/>
          <p:nvPr/>
        </p:nvSpPr>
        <p:spPr>
          <a:xfrm>
            <a:off x="8299698" y="4891087"/>
            <a:ext cx="3320801" cy="9525"/>
          </a:xfrm>
          <a:prstGeom prst="rect">
            <a:avLst/>
          </a:prstGeom>
          <a:solidFill>
            <a:srgbClr val="E2E8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ectangle 17"/>
          <p:cNvSpPr/>
          <p:nvPr/>
        </p:nvSpPr>
        <p:spPr>
          <a:xfrm>
            <a:off x="571500" y="5500687"/>
            <a:ext cx="1890712" cy="9525"/>
          </a:xfrm>
          <a:prstGeom prst="rect">
            <a:avLst/>
          </a:prstGeom>
          <a:solidFill>
            <a:srgbClr val="E2E8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2462212" y="5500687"/>
            <a:ext cx="2989659" cy="9525"/>
          </a:xfrm>
          <a:prstGeom prst="rect">
            <a:avLst/>
          </a:prstGeom>
          <a:solidFill>
            <a:srgbClr val="E2E8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ectangle 19"/>
          <p:cNvSpPr/>
          <p:nvPr/>
        </p:nvSpPr>
        <p:spPr>
          <a:xfrm>
            <a:off x="5451871" y="5500687"/>
            <a:ext cx="2847826" cy="9525"/>
          </a:xfrm>
          <a:prstGeom prst="rect">
            <a:avLst/>
          </a:prstGeom>
          <a:solidFill>
            <a:srgbClr val="E2E8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Rectangle 20"/>
          <p:cNvSpPr/>
          <p:nvPr/>
        </p:nvSpPr>
        <p:spPr>
          <a:xfrm>
            <a:off x="8299698" y="5500687"/>
            <a:ext cx="3320801" cy="9525"/>
          </a:xfrm>
          <a:prstGeom prst="rect">
            <a:avLst/>
          </a:prstGeom>
          <a:solidFill>
            <a:srgbClr val="E2E8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" y="1100137"/>
            <a:ext cx="11049000" cy="762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95275" y="2147887"/>
            <a:ext cx="11601450" cy="581025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3750" b="1" i="0" u="none">
                <a:solidFill>
                  <a:srgbClr val="002855"/>
                </a:solidFill>
                <a:latin typeface="Montserrat"/>
              </a:rPr>
              <a:t>Conclusión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809750" y="2919412"/>
            <a:ext cx="8572500" cy="10287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>
              <a:lnSpc>
                <a:spcPts val="2700"/>
              </a:lnSpc>
            </a:pPr>
            <a:r>
              <a:rPr sz="1800" b="0" i="0" u="none">
                <a:solidFill>
                  <a:srgbClr val="334155"/>
                </a:solidFill>
                <a:latin typeface="Roboto"/>
              </a:rPr>
              <a:t>La Ley SAFCO fortalece las instituciones, mejora la calidad de los servicios y es el mecanismo principal para </a:t>
            </a:r>
            <a:r>
              <a:rPr sz="1800" b="1" i="0" u="none">
                <a:solidFill>
                  <a:srgbClr val="334155"/>
                </a:solidFill>
                <a:latin typeface="Roboto"/>
              </a:rPr>
              <a:t>prevenir la corrupción</a:t>
            </a:r>
            <a:r>
              <a:rPr sz="1800" b="0" i="0" u="none">
                <a:solidFill>
                  <a:srgbClr val="334155"/>
                </a:solidFill>
                <a:latin typeface="Roboto"/>
              </a:rPr>
              <a:t> en Bolivia mediante la transparencia y el control.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71500" y="4805362"/>
            <a:ext cx="11049000" cy="28575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>
              <a:lnSpc>
                <a:spcPts val="2250"/>
              </a:lnSpc>
            </a:pPr>
            <a:r>
              <a:rPr sz="1500" b="1" i="0" u="none">
                <a:solidFill>
                  <a:srgbClr val="002855"/>
                </a:solidFill>
                <a:latin typeface="Roboto"/>
              </a:rPr>
              <a:t>¿Dudas o comentarios?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71500" y="5281612"/>
            <a:ext cx="11049000" cy="28575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>
              <a:lnSpc>
                <a:spcPts val="2250"/>
              </a:lnSpc>
            </a:pPr>
            <a:r>
              <a:rPr sz="1500" b="0" i="0" u="none">
                <a:solidFill>
                  <a:srgbClr val="334155"/>
                </a:solidFill>
                <a:latin typeface="Roboto"/>
              </a:rPr>
              <a:t>Gracias por su atención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81750" y="1962150"/>
            <a:ext cx="5238750" cy="3810000"/>
          </a:xfrm>
          <a:prstGeom prst="rect">
            <a:avLst/>
          </a:prstGeom>
        </p:spPr>
      </p:pic>
      <p:pic>
        <p:nvPicPr>
          <p:cNvPr id="4" name="Picture 3" descr="imag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81750" y="1962150"/>
            <a:ext cx="5238750" cy="3810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62000" y="571500"/>
            <a:ext cx="11401425" cy="4953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3150" b="1" i="0" u="none">
                <a:solidFill>
                  <a:srgbClr val="002855"/>
                </a:solidFill>
                <a:latin typeface="Montserrat"/>
              </a:rPr>
              <a:t>INTRODUCCIÓN A LA LEY</a:t>
            </a:r>
          </a:p>
        </p:txBody>
      </p:sp>
      <p:sp>
        <p:nvSpPr>
          <p:cNvPr id="6" name="Rectangle 5"/>
          <p:cNvSpPr/>
          <p:nvPr/>
        </p:nvSpPr>
        <p:spPr>
          <a:xfrm>
            <a:off x="571500" y="571500"/>
            <a:ext cx="76200" cy="495300"/>
          </a:xfrm>
          <a:prstGeom prst="rect">
            <a:avLst/>
          </a:prstGeom>
          <a:solidFill>
            <a:srgbClr val="00285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571500" y="2914650"/>
            <a:ext cx="5238750" cy="5715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ts val="2250"/>
              </a:lnSpc>
            </a:pPr>
            <a:r>
              <a:rPr sz="1500" b="0" i="0" u="none">
                <a:solidFill>
                  <a:srgbClr val="334155"/>
                </a:solidFill>
                <a:latin typeface="Roboto"/>
              </a:rPr>
              <a:t>Promulgada el </a:t>
            </a:r>
            <a:r>
              <a:rPr sz="1500" b="1" i="0" u="none">
                <a:solidFill>
                  <a:srgbClr val="334155"/>
                </a:solidFill>
                <a:latin typeface="Roboto"/>
              </a:rPr>
              <a:t>20 de julio de 1990</a:t>
            </a:r>
            <a:r>
              <a:rPr sz="1500" b="0" i="0" u="none">
                <a:solidFill>
                  <a:srgbClr val="334155"/>
                </a:solidFill>
                <a:latin typeface="Roboto"/>
              </a:rPr>
              <a:t>, la Ley N.º 1178 es el pilar de la gestión pública moderna en Bolivia.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71500" y="3676650"/>
            <a:ext cx="5238750" cy="11430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ts val="2250"/>
              </a:lnSpc>
            </a:pPr>
            <a:r>
              <a:rPr sz="1500" b="0" i="0" u="none">
                <a:solidFill>
                  <a:srgbClr val="334155"/>
                </a:solidFill>
                <a:latin typeface="Roboto"/>
              </a:rPr>
              <a:t>Su propósito fundamental es garantizar el uso </a:t>
            </a:r>
            <a:r>
              <a:rPr sz="1500" b="1" i="0" u="none">
                <a:solidFill>
                  <a:srgbClr val="334155"/>
                </a:solidFill>
                <a:latin typeface="Roboto"/>
              </a:rPr>
              <a:t>eficiente, eficaz y transparente</a:t>
            </a:r>
            <a:r>
              <a:rPr sz="1500" b="0" i="0" u="none">
                <a:solidFill>
                  <a:srgbClr val="334155"/>
                </a:solidFill>
                <a:latin typeface="Roboto"/>
              </a:rPr>
              <a:t> de los recursos del Estado, estableciendo un marco normativo integral para todas las entidades públicas.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" y="2438400"/>
            <a:ext cx="3492400" cy="2857500"/>
          </a:xfrm>
          <a:prstGeom prst="rect">
            <a:avLst/>
          </a:prstGeom>
        </p:spPr>
      </p:pic>
      <p:pic>
        <p:nvPicPr>
          <p:cNvPr id="4" name="Picture 3" descr="imag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49650" y="2438400"/>
            <a:ext cx="3492549" cy="2857500"/>
          </a:xfrm>
          <a:prstGeom prst="rect">
            <a:avLst/>
          </a:prstGeom>
        </p:spPr>
      </p:pic>
      <p:pic>
        <p:nvPicPr>
          <p:cNvPr id="5" name="Picture 4" descr="imag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27950" y="2438400"/>
            <a:ext cx="3492400" cy="2857500"/>
          </a:xfrm>
          <a:prstGeom prst="rect">
            <a:avLst/>
          </a:prstGeom>
        </p:spPr>
      </p:pic>
      <p:pic>
        <p:nvPicPr>
          <p:cNvPr id="6" name="Picture 5" descr="image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89100" y="2790825"/>
            <a:ext cx="457200" cy="457200"/>
          </a:xfrm>
          <a:prstGeom prst="rect">
            <a:avLst/>
          </a:prstGeom>
        </p:spPr>
      </p:pic>
      <p:pic>
        <p:nvPicPr>
          <p:cNvPr id="7" name="Picture 6" descr="image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38676" y="2790825"/>
            <a:ext cx="514350" cy="457200"/>
          </a:xfrm>
          <a:prstGeom prst="rect">
            <a:avLst/>
          </a:prstGeom>
        </p:spPr>
      </p:pic>
      <p:pic>
        <p:nvPicPr>
          <p:cNvPr id="8" name="Picture 7" descr="image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674125" y="2790825"/>
            <a:ext cx="400050" cy="4572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762000" y="571500"/>
            <a:ext cx="11401425" cy="4953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3150" b="1" i="0" u="none">
                <a:solidFill>
                  <a:srgbClr val="002855"/>
                </a:solidFill>
                <a:latin typeface="Montserrat"/>
              </a:rPr>
              <a:t>ÁMBITO DE APLICACIÓN</a:t>
            </a:r>
          </a:p>
        </p:txBody>
      </p:sp>
      <p:sp>
        <p:nvSpPr>
          <p:cNvPr id="10" name="Rectangle 9"/>
          <p:cNvSpPr/>
          <p:nvPr/>
        </p:nvSpPr>
        <p:spPr>
          <a:xfrm>
            <a:off x="571500" y="571500"/>
            <a:ext cx="76200" cy="495300"/>
          </a:xfrm>
          <a:prstGeom prst="rect">
            <a:avLst/>
          </a:prstGeom>
          <a:solidFill>
            <a:srgbClr val="00285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784227" y="3495675"/>
            <a:ext cx="3066945" cy="276225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1800" b="1" i="0" u="none">
                <a:solidFill>
                  <a:srgbClr val="002855"/>
                </a:solidFill>
                <a:latin typeface="Montserrat"/>
              </a:rPr>
              <a:t>Sector Público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57250" y="3962400"/>
            <a:ext cx="2920900" cy="5715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>
              <a:lnSpc>
                <a:spcPts val="2250"/>
              </a:lnSpc>
            </a:pPr>
            <a:r>
              <a:rPr sz="1500" b="0" i="0" u="none">
                <a:solidFill>
                  <a:srgbClr val="334155"/>
                </a:solidFill>
                <a:latin typeface="Roboto"/>
              </a:rPr>
              <a:t>Todas las entidades del sector público sin excepción alguna.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62374" y="3495675"/>
            <a:ext cx="3067102" cy="276225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1800" b="1" i="0" u="none">
                <a:solidFill>
                  <a:srgbClr val="002855"/>
                </a:solidFill>
                <a:latin typeface="Montserrat"/>
              </a:rPr>
              <a:t>Empresas Mixtas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635400" y="3962400"/>
            <a:ext cx="2921049" cy="5715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>
              <a:lnSpc>
                <a:spcPts val="2250"/>
              </a:lnSpc>
            </a:pPr>
            <a:r>
              <a:rPr sz="1500" b="0" i="0" u="none">
                <a:solidFill>
                  <a:srgbClr val="334155"/>
                </a:solidFill>
                <a:latin typeface="Roboto"/>
              </a:rPr>
              <a:t>Empresas donde el Estado tiene participación mayoritaria.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340677" y="3495675"/>
            <a:ext cx="3066945" cy="276225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1800" b="1" i="0" u="none">
                <a:solidFill>
                  <a:srgbClr val="002855"/>
                </a:solidFill>
                <a:latin typeface="Montserrat"/>
              </a:rPr>
              <a:t>Particulares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413700" y="3962400"/>
            <a:ext cx="2920900" cy="85725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>
              <a:lnSpc>
                <a:spcPts val="2250"/>
              </a:lnSpc>
            </a:pPr>
            <a:r>
              <a:rPr sz="1500" b="0" i="0" u="none">
                <a:solidFill>
                  <a:srgbClr val="334155"/>
                </a:solidFill>
                <a:latin typeface="Roboto"/>
              </a:rPr>
              <a:t>Personas naturales o jurídicas que administren recursos públicos.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81750" y="1962150"/>
            <a:ext cx="5238750" cy="3810000"/>
          </a:xfrm>
          <a:prstGeom prst="rect">
            <a:avLst/>
          </a:prstGeom>
        </p:spPr>
      </p:pic>
      <p:pic>
        <p:nvPicPr>
          <p:cNvPr id="4" name="Picture 3" descr="imag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81750" y="1962150"/>
            <a:ext cx="2400300" cy="18097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62000" y="571500"/>
            <a:ext cx="11401425" cy="4953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3150" b="1" i="0" u="none">
                <a:solidFill>
                  <a:srgbClr val="002855"/>
                </a:solidFill>
                <a:latin typeface="Montserrat"/>
              </a:rPr>
              <a:t>PRINCIPIOS RECTORES</a:t>
            </a:r>
          </a:p>
        </p:txBody>
      </p:sp>
      <p:sp>
        <p:nvSpPr>
          <p:cNvPr id="6" name="Rectangle 5"/>
          <p:cNvSpPr/>
          <p:nvPr/>
        </p:nvSpPr>
        <p:spPr>
          <a:xfrm>
            <a:off x="571500" y="571500"/>
            <a:ext cx="76200" cy="495300"/>
          </a:xfrm>
          <a:prstGeom prst="rect">
            <a:avLst/>
          </a:prstGeom>
          <a:solidFill>
            <a:srgbClr val="00285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952500" y="2867025"/>
            <a:ext cx="4857750" cy="28575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ts val="2250"/>
              </a:lnSpc>
            </a:pPr>
            <a:r>
              <a:rPr sz="1500" b="1" i="0" u="none">
                <a:solidFill>
                  <a:srgbClr val="334155"/>
                </a:solidFill>
                <a:latin typeface="Roboto"/>
              </a:rPr>
              <a:t>Eficiencia:</a:t>
            </a:r>
            <a:r>
              <a:rPr sz="1500" b="0" i="0" u="none">
                <a:solidFill>
                  <a:srgbClr val="334155"/>
                </a:solidFill>
                <a:latin typeface="Roboto"/>
              </a:rPr>
              <a:t> Uso óptimo de recursos públicos.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52500" y="3295650"/>
            <a:ext cx="4857750" cy="28575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ts val="2250"/>
              </a:lnSpc>
            </a:pPr>
            <a:r>
              <a:rPr sz="1500" b="1" i="0" u="none">
                <a:solidFill>
                  <a:srgbClr val="334155"/>
                </a:solidFill>
                <a:latin typeface="Roboto"/>
              </a:rPr>
              <a:t>Eficacia:</a:t>
            </a:r>
            <a:r>
              <a:rPr sz="1500" b="0" i="0" u="none">
                <a:solidFill>
                  <a:srgbClr val="334155"/>
                </a:solidFill>
                <a:latin typeface="Roboto"/>
              </a:rPr>
              <a:t> Cumplimiento de metas institucionales.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52500" y="3724275"/>
            <a:ext cx="4857750" cy="28575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ts val="2250"/>
              </a:lnSpc>
            </a:pPr>
            <a:r>
              <a:rPr sz="1500" b="1" i="0" u="none">
                <a:solidFill>
                  <a:srgbClr val="334155"/>
                </a:solidFill>
                <a:latin typeface="Roboto"/>
              </a:rPr>
              <a:t>Economía:</a:t>
            </a:r>
            <a:r>
              <a:rPr sz="1500" b="0" i="0" u="none">
                <a:solidFill>
                  <a:srgbClr val="334155"/>
                </a:solidFill>
                <a:latin typeface="Roboto"/>
              </a:rPr>
              <a:t> Optimización de costos y gastos.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52500" y="4152900"/>
            <a:ext cx="4857750" cy="28575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ts val="2250"/>
              </a:lnSpc>
            </a:pPr>
            <a:r>
              <a:rPr sz="1500" b="1" i="0" u="none">
                <a:solidFill>
                  <a:srgbClr val="334155"/>
                </a:solidFill>
                <a:latin typeface="Roboto"/>
              </a:rPr>
              <a:t>Transparencia:</a:t>
            </a:r>
            <a:r>
              <a:rPr sz="1500" b="0" i="0" u="none">
                <a:solidFill>
                  <a:srgbClr val="334155"/>
                </a:solidFill>
                <a:latin typeface="Roboto"/>
              </a:rPr>
              <a:t> Acceso libre a la información.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52500" y="4581525"/>
            <a:ext cx="4857750" cy="28575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ts val="2250"/>
              </a:lnSpc>
            </a:pPr>
            <a:r>
              <a:rPr sz="1500" b="1" i="0" u="none">
                <a:solidFill>
                  <a:srgbClr val="334155"/>
                </a:solidFill>
                <a:latin typeface="Roboto"/>
              </a:rPr>
              <a:t>Responsabilidad:</a:t>
            </a:r>
            <a:r>
              <a:rPr sz="1500" b="0" i="0" u="none">
                <a:solidFill>
                  <a:srgbClr val="334155"/>
                </a:solidFill>
                <a:latin typeface="Roboto"/>
              </a:rPr>
              <a:t> Rendición de cuentas obligatoria.</a:t>
            </a:r>
          </a:p>
        </p:txBody>
      </p:sp>
      <p:pic>
        <p:nvPicPr>
          <p:cNvPr id="12" name="Picture 11" descr="image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1500" y="2867025"/>
            <a:ext cx="190500" cy="200025"/>
          </a:xfrm>
          <a:prstGeom prst="rect">
            <a:avLst/>
          </a:prstGeom>
        </p:spPr>
      </p:pic>
      <p:pic>
        <p:nvPicPr>
          <p:cNvPr id="13" name="Picture 12" descr="image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1500" y="3295650"/>
            <a:ext cx="190500" cy="200025"/>
          </a:xfrm>
          <a:prstGeom prst="rect">
            <a:avLst/>
          </a:prstGeom>
        </p:spPr>
      </p:pic>
      <p:pic>
        <p:nvPicPr>
          <p:cNvPr id="14" name="Picture 13" descr="image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1500" y="3724275"/>
            <a:ext cx="190500" cy="200025"/>
          </a:xfrm>
          <a:prstGeom prst="rect">
            <a:avLst/>
          </a:prstGeom>
        </p:spPr>
      </p:pic>
      <p:pic>
        <p:nvPicPr>
          <p:cNvPr id="15" name="Picture 14" descr="image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1500" y="4152900"/>
            <a:ext cx="190500" cy="200025"/>
          </a:xfrm>
          <a:prstGeom prst="rect">
            <a:avLst/>
          </a:prstGeom>
        </p:spPr>
      </p:pic>
      <p:pic>
        <p:nvPicPr>
          <p:cNvPr id="16" name="Picture 15" descr="image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1500" y="4581525"/>
            <a:ext cx="190500" cy="20002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0"/>
            <a:ext cx="12192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71500" y="2895600"/>
            <a:ext cx="2619375" cy="809625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5400" b="1" i="0" u="none">
                <a:solidFill>
                  <a:srgbClr val="D4AF37"/>
                </a:solidFill>
                <a:latin typeface="Roboto"/>
              </a:rPr>
              <a:t>01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14462" y="3705225"/>
            <a:ext cx="1119188" cy="18466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1200" b="1" i="0" u="none" dirty="0" smtClean="0">
                <a:solidFill>
                  <a:srgbClr val="002855"/>
                </a:solidFill>
                <a:latin typeface="Roboto"/>
              </a:rPr>
              <a:t>PROGRAM</a:t>
            </a:r>
            <a:r>
              <a:rPr lang="es-BO" sz="1200" b="1" i="0" u="none" dirty="0" smtClean="0">
                <a:solidFill>
                  <a:srgbClr val="002855"/>
                </a:solidFill>
                <a:latin typeface="Roboto"/>
              </a:rPr>
              <a:t>A</a:t>
            </a:r>
            <a:r>
              <a:rPr sz="1200" b="1" i="0" u="none" dirty="0" smtClean="0">
                <a:solidFill>
                  <a:srgbClr val="002855"/>
                </a:solidFill>
                <a:latin typeface="Roboto"/>
              </a:rPr>
              <a:t>R</a:t>
            </a:r>
            <a:endParaRPr sz="1200" b="1" i="0" u="none" dirty="0">
              <a:solidFill>
                <a:srgbClr val="002855"/>
              </a:solidFill>
              <a:latin typeface="Roboto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381375" y="2895600"/>
            <a:ext cx="2619375" cy="809625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5400" b="1" i="0" u="none">
                <a:solidFill>
                  <a:srgbClr val="D4AF37"/>
                </a:solidFill>
                <a:latin typeface="Roboto"/>
              </a:rPr>
              <a:t>02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305300" y="3705225"/>
            <a:ext cx="911790" cy="18466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1200" b="1" i="0" u="none" dirty="0">
                <a:solidFill>
                  <a:srgbClr val="002855"/>
                </a:solidFill>
                <a:latin typeface="Roboto"/>
              </a:rPr>
              <a:t>INFORMAR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191250" y="2895600"/>
            <a:ext cx="2619375" cy="809625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5400" b="1" i="0" u="none" dirty="0">
                <a:solidFill>
                  <a:srgbClr val="D4AF37"/>
                </a:solidFill>
                <a:latin typeface="Roboto"/>
              </a:rPr>
              <a:t>03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239000" y="3705225"/>
            <a:ext cx="646134" cy="18466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1200" b="1" i="0" u="none" dirty="0">
                <a:solidFill>
                  <a:srgbClr val="002855"/>
                </a:solidFill>
                <a:latin typeface="Roboto"/>
              </a:rPr>
              <a:t>RENDIR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001125" y="2895600"/>
            <a:ext cx="2619375" cy="809625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5400" b="1" i="0" u="none">
                <a:solidFill>
                  <a:srgbClr val="D4AF37"/>
                </a:solidFill>
                <a:latin typeface="Roboto"/>
              </a:rPr>
              <a:t>04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713934" y="3705225"/>
            <a:ext cx="1058841" cy="18466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1200" b="1" i="0" u="none" dirty="0">
                <a:solidFill>
                  <a:srgbClr val="002855"/>
                </a:solidFill>
                <a:latin typeface="Roboto"/>
              </a:rPr>
              <a:t>FORTALECER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62000" y="571500"/>
            <a:ext cx="11401425" cy="4953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3150" b="1" i="0" u="none">
                <a:solidFill>
                  <a:srgbClr val="002855"/>
                </a:solidFill>
                <a:latin typeface="Montserrat"/>
              </a:rPr>
              <a:t>OBJETIVOS ESTRATÉGICOS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71500" y="571500"/>
            <a:ext cx="76200" cy="495300"/>
          </a:xfrm>
          <a:prstGeom prst="rect">
            <a:avLst/>
          </a:prstGeom>
          <a:solidFill>
            <a:srgbClr val="00285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571500" y="4076700"/>
            <a:ext cx="2619375" cy="5715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>
              <a:lnSpc>
                <a:spcPts val="2250"/>
              </a:lnSpc>
            </a:pPr>
            <a:r>
              <a:rPr sz="1500" b="0" i="0" u="none">
                <a:solidFill>
                  <a:srgbClr val="334155"/>
                </a:solidFill>
                <a:latin typeface="Roboto"/>
              </a:rPr>
              <a:t>Uso eficiente de los recursos públicos.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381375" y="4076700"/>
            <a:ext cx="2619375" cy="5715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>
              <a:lnSpc>
                <a:spcPts val="2250"/>
              </a:lnSpc>
            </a:pPr>
            <a:r>
              <a:rPr sz="1500" b="0" i="0" u="none">
                <a:solidFill>
                  <a:srgbClr val="334155"/>
                </a:solidFill>
                <a:latin typeface="Roboto"/>
              </a:rPr>
              <a:t>Datos financieros útiles y confiables.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191250" y="4076700"/>
            <a:ext cx="2619375" cy="5715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>
              <a:lnSpc>
                <a:spcPts val="2250"/>
              </a:lnSpc>
            </a:pPr>
            <a:r>
              <a:rPr sz="1500" b="0" i="0" u="none">
                <a:solidFill>
                  <a:srgbClr val="334155"/>
                </a:solidFill>
                <a:latin typeface="Roboto"/>
              </a:rPr>
              <a:t>Cuentas claras por cada servidor público.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001125" y="4076700"/>
            <a:ext cx="2619375" cy="5715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>
              <a:lnSpc>
                <a:spcPts val="2250"/>
              </a:lnSpc>
            </a:pPr>
            <a:r>
              <a:rPr sz="1500" b="0" i="0" u="none" dirty="0" err="1">
                <a:solidFill>
                  <a:srgbClr val="334155"/>
                </a:solidFill>
                <a:latin typeface="Roboto"/>
              </a:rPr>
              <a:t>Capacidad</a:t>
            </a:r>
            <a:r>
              <a:rPr sz="1500" b="0" i="0" u="none" dirty="0">
                <a:solidFill>
                  <a:srgbClr val="334155"/>
                </a:solidFill>
                <a:latin typeface="Roboto"/>
              </a:rPr>
              <a:t> para </a:t>
            </a:r>
            <a:r>
              <a:rPr sz="1500" b="0" i="0" u="none" dirty="0" err="1">
                <a:solidFill>
                  <a:srgbClr val="334155"/>
                </a:solidFill>
                <a:latin typeface="Roboto"/>
              </a:rPr>
              <a:t>prevenir</a:t>
            </a:r>
            <a:r>
              <a:rPr sz="1500" b="0" i="0" u="none" dirty="0">
                <a:solidFill>
                  <a:srgbClr val="334155"/>
                </a:solidFill>
                <a:latin typeface="Roboto"/>
              </a:rPr>
              <a:t> </a:t>
            </a:r>
            <a:r>
              <a:rPr sz="1500" b="0" i="0" u="none" dirty="0" err="1">
                <a:solidFill>
                  <a:srgbClr val="334155"/>
                </a:solidFill>
                <a:latin typeface="Roboto"/>
              </a:rPr>
              <a:t>irregularidades</a:t>
            </a:r>
            <a:r>
              <a:rPr sz="1500" b="0" i="0" u="none" dirty="0">
                <a:solidFill>
                  <a:srgbClr val="334155"/>
                </a:solidFill>
                <a:latin typeface="Roboto"/>
              </a:rPr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85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26" y="0"/>
            <a:ext cx="12192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5381625" y="2695575"/>
            <a:ext cx="1428750" cy="38100"/>
          </a:xfrm>
          <a:prstGeom prst="rect">
            <a:avLst/>
          </a:prstGeom>
          <a:solidFill>
            <a:srgbClr val="D4AF3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295275" y="3019425"/>
            <a:ext cx="11601450" cy="695325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4500" b="1" i="0" u="none" dirty="0" smtClean="0">
                <a:solidFill>
                  <a:srgbClr val="D4AF37"/>
                </a:solidFill>
                <a:latin typeface="Montserrat"/>
              </a:rPr>
              <a:t>Los </a:t>
            </a:r>
            <a:r>
              <a:rPr sz="4500" b="1" i="0" u="none" dirty="0" err="1">
                <a:solidFill>
                  <a:srgbClr val="D4AF37"/>
                </a:solidFill>
                <a:latin typeface="Montserrat"/>
              </a:rPr>
              <a:t>Sistemas</a:t>
            </a:r>
            <a:r>
              <a:rPr sz="4500" b="1" i="0" u="none" dirty="0">
                <a:solidFill>
                  <a:srgbClr val="D4AF37"/>
                </a:solidFill>
                <a:latin typeface="Montserrat"/>
              </a:rPr>
              <a:t> de la Ley SAFCO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71500" y="3924300"/>
            <a:ext cx="11049000" cy="314325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>
              <a:lnSpc>
                <a:spcPts val="2475"/>
              </a:lnSpc>
            </a:pPr>
            <a:r>
              <a:rPr sz="1650" b="0" i="0" u="none">
                <a:solidFill>
                  <a:srgbClr val="FFFFFF"/>
                </a:solidFill>
                <a:latin typeface="Roboto"/>
              </a:rPr>
              <a:t>Estructura del Proceso Administrativo Estatal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" y="2438400"/>
            <a:ext cx="3492400" cy="2857500"/>
          </a:xfrm>
          <a:prstGeom prst="rect">
            <a:avLst/>
          </a:prstGeom>
        </p:spPr>
      </p:pic>
      <p:pic>
        <p:nvPicPr>
          <p:cNvPr id="4" name="Picture 3" descr="imag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49650" y="2438400"/>
            <a:ext cx="3492549" cy="2857500"/>
          </a:xfrm>
          <a:prstGeom prst="rect">
            <a:avLst/>
          </a:prstGeom>
        </p:spPr>
      </p:pic>
      <p:pic>
        <p:nvPicPr>
          <p:cNvPr id="5" name="Picture 4" descr="imag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27950" y="2438400"/>
            <a:ext cx="3492400" cy="2857500"/>
          </a:xfrm>
          <a:prstGeom prst="rect">
            <a:avLst/>
          </a:prstGeom>
        </p:spPr>
      </p:pic>
      <p:pic>
        <p:nvPicPr>
          <p:cNvPr id="6" name="Picture 5" descr="image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89100" y="2790825"/>
            <a:ext cx="457200" cy="457200"/>
          </a:xfrm>
          <a:prstGeom prst="rect">
            <a:avLst/>
          </a:prstGeom>
        </p:spPr>
      </p:pic>
      <p:pic>
        <p:nvPicPr>
          <p:cNvPr id="7" name="Picture 6" descr="image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38676" y="2790825"/>
            <a:ext cx="514350" cy="457200"/>
          </a:xfrm>
          <a:prstGeom prst="rect">
            <a:avLst/>
          </a:prstGeom>
        </p:spPr>
      </p:pic>
      <p:pic>
        <p:nvPicPr>
          <p:cNvPr id="8" name="Picture 7" descr="image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645550" y="2790825"/>
            <a:ext cx="457200" cy="4572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762000" y="571500"/>
            <a:ext cx="11401425" cy="4953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3150" b="1" i="0" u="none">
                <a:solidFill>
                  <a:srgbClr val="002855"/>
                </a:solidFill>
                <a:latin typeface="Montserrat"/>
              </a:rPr>
              <a:t>1. PROGRAMAR Y ORGANIZAR</a:t>
            </a:r>
          </a:p>
        </p:txBody>
      </p:sp>
      <p:sp>
        <p:nvSpPr>
          <p:cNvPr id="10" name="Rectangle 9"/>
          <p:cNvSpPr/>
          <p:nvPr/>
        </p:nvSpPr>
        <p:spPr>
          <a:xfrm>
            <a:off x="571500" y="571500"/>
            <a:ext cx="76200" cy="495300"/>
          </a:xfrm>
          <a:prstGeom prst="rect">
            <a:avLst/>
          </a:prstGeom>
          <a:solidFill>
            <a:srgbClr val="00285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784227" y="3495675"/>
            <a:ext cx="3066945" cy="276225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1800" b="1" i="0" u="none">
                <a:solidFill>
                  <a:srgbClr val="002855"/>
                </a:solidFill>
                <a:latin typeface="Montserrat"/>
              </a:rPr>
              <a:t>SPO (POA)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57250" y="3962400"/>
            <a:ext cx="2920900" cy="85725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>
              <a:lnSpc>
                <a:spcPts val="2250"/>
              </a:lnSpc>
            </a:pPr>
            <a:r>
              <a:rPr sz="1500" b="0" i="0" u="none">
                <a:solidFill>
                  <a:srgbClr val="334155"/>
                </a:solidFill>
                <a:latin typeface="Roboto"/>
              </a:rPr>
              <a:t>Sistema de Programación de Operaciones. Define metas y objetivos.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62374" y="3495675"/>
            <a:ext cx="3067102" cy="276225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1800" b="1" i="0" u="none">
                <a:solidFill>
                  <a:srgbClr val="002855"/>
                </a:solidFill>
                <a:latin typeface="Montserrat"/>
              </a:rPr>
              <a:t>SOA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635400" y="3962400"/>
            <a:ext cx="2921049" cy="85725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>
              <a:lnSpc>
                <a:spcPts val="2250"/>
              </a:lnSpc>
            </a:pPr>
            <a:r>
              <a:rPr sz="1500" b="0" i="0" u="none">
                <a:solidFill>
                  <a:srgbClr val="334155"/>
                </a:solidFill>
                <a:latin typeface="Roboto"/>
              </a:rPr>
              <a:t>Sistema de Organización Administrativa. Estructura la entidad.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340677" y="3495675"/>
            <a:ext cx="3066945" cy="276225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1800" b="1" i="0" u="none">
                <a:solidFill>
                  <a:srgbClr val="002855"/>
                </a:solidFill>
                <a:latin typeface="Montserrat"/>
              </a:rPr>
              <a:t>Presupuesto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413700" y="3962400"/>
            <a:ext cx="2920900" cy="5715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>
              <a:lnSpc>
                <a:spcPts val="2250"/>
              </a:lnSpc>
            </a:pPr>
            <a:r>
              <a:rPr sz="1500" b="0" i="0" u="none">
                <a:solidFill>
                  <a:srgbClr val="334155"/>
                </a:solidFill>
                <a:latin typeface="Roboto"/>
              </a:rPr>
              <a:t>Asignación de recursos financieros según objetivos.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" y="2862262"/>
            <a:ext cx="2547937" cy="2009775"/>
          </a:xfrm>
          <a:prstGeom prst="rect">
            <a:avLst/>
          </a:prstGeom>
        </p:spPr>
      </p:pic>
      <p:pic>
        <p:nvPicPr>
          <p:cNvPr id="4" name="Picture 3" descr="imag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05187" y="2862262"/>
            <a:ext cx="2547937" cy="2009775"/>
          </a:xfrm>
          <a:prstGeom prst="rect">
            <a:avLst/>
          </a:prstGeom>
        </p:spPr>
      </p:pic>
      <p:pic>
        <p:nvPicPr>
          <p:cNvPr id="5" name="Picture 4" descr="imag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38875" y="2862262"/>
            <a:ext cx="2547937" cy="2009775"/>
          </a:xfrm>
          <a:prstGeom prst="rect">
            <a:avLst/>
          </a:prstGeom>
        </p:spPr>
      </p:pic>
      <p:pic>
        <p:nvPicPr>
          <p:cNvPr id="6" name="Picture 5" descr="imag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72562" y="2862262"/>
            <a:ext cx="2547937" cy="2009775"/>
          </a:xfrm>
          <a:prstGeom prst="rect">
            <a:avLst/>
          </a:prstGeom>
        </p:spPr>
      </p:pic>
      <p:pic>
        <p:nvPicPr>
          <p:cNvPr id="7" name="Picture 6" descr="image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54968" y="3109912"/>
            <a:ext cx="381000" cy="304800"/>
          </a:xfrm>
          <a:prstGeom prst="rect">
            <a:avLst/>
          </a:prstGeom>
        </p:spPr>
      </p:pic>
      <p:pic>
        <p:nvPicPr>
          <p:cNvPr id="8" name="Picture 7" descr="image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88656" y="3109912"/>
            <a:ext cx="381000" cy="304800"/>
          </a:xfrm>
          <a:prstGeom prst="rect">
            <a:avLst/>
          </a:prstGeom>
        </p:spPr>
      </p:pic>
      <p:pic>
        <p:nvPicPr>
          <p:cNvPr id="9" name="Picture 8" descr="image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341393" y="3109912"/>
            <a:ext cx="342900" cy="304800"/>
          </a:xfrm>
          <a:prstGeom prst="rect">
            <a:avLst/>
          </a:prstGeom>
        </p:spPr>
      </p:pic>
      <p:pic>
        <p:nvPicPr>
          <p:cNvPr id="10" name="Picture 9" descr="image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232231" y="3109912"/>
            <a:ext cx="228600" cy="3048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762000" y="571500"/>
            <a:ext cx="11401425" cy="4953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3150" b="1" i="0" u="none">
                <a:solidFill>
                  <a:srgbClr val="002855"/>
                </a:solidFill>
                <a:latin typeface="Montserrat"/>
              </a:rPr>
              <a:t>2. SISTEMAS DE EJECUCIÓN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71500" y="571500"/>
            <a:ext cx="76200" cy="495300"/>
          </a:xfrm>
          <a:prstGeom prst="rect">
            <a:avLst/>
          </a:prstGeom>
          <a:solidFill>
            <a:srgbClr val="00285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707826" y="3643312"/>
            <a:ext cx="2275284" cy="276225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1800" b="1" i="0" u="none">
                <a:solidFill>
                  <a:srgbClr val="002855"/>
                </a:solidFill>
                <a:latin typeface="Montserrat"/>
              </a:rPr>
              <a:t>SAP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62000" y="4071937"/>
            <a:ext cx="2166937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>
              <a:lnSpc>
                <a:spcPts val="1800"/>
              </a:lnSpc>
            </a:pPr>
            <a:r>
              <a:rPr sz="1200" b="0" i="0" u="none">
                <a:solidFill>
                  <a:srgbClr val="334155"/>
                </a:solidFill>
                <a:latin typeface="Roboto"/>
              </a:rPr>
              <a:t>Administración de Personal y carrera.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541514" y="3643312"/>
            <a:ext cx="2275284" cy="276225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1800" b="1" i="0" u="none">
                <a:solidFill>
                  <a:srgbClr val="002855"/>
                </a:solidFill>
                <a:latin typeface="Montserrat"/>
              </a:rPr>
              <a:t>SABS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595687" y="4071937"/>
            <a:ext cx="2166937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>
              <a:lnSpc>
                <a:spcPts val="1800"/>
              </a:lnSpc>
            </a:pPr>
            <a:r>
              <a:rPr sz="1200" b="0" i="0" u="none">
                <a:solidFill>
                  <a:srgbClr val="334155"/>
                </a:solidFill>
                <a:latin typeface="Roboto"/>
              </a:rPr>
              <a:t>Contratación y manejo de bienes.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375201" y="3643312"/>
            <a:ext cx="2275284" cy="276225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1800" b="1" i="0" u="none">
                <a:solidFill>
                  <a:srgbClr val="002855"/>
                </a:solidFill>
                <a:latin typeface="Montserrat"/>
              </a:rPr>
              <a:t>Tesorería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29375" y="4071937"/>
            <a:ext cx="2166937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>
              <a:lnSpc>
                <a:spcPts val="1800"/>
              </a:lnSpc>
            </a:pPr>
            <a:r>
              <a:rPr sz="1200" b="0" i="0" u="none">
                <a:solidFill>
                  <a:srgbClr val="334155"/>
                </a:solidFill>
                <a:latin typeface="Roboto"/>
              </a:rPr>
              <a:t>Manejo de fondos y crédito público.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208889" y="3643312"/>
            <a:ext cx="2275284" cy="276225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1800" b="1" i="0" u="none">
                <a:solidFill>
                  <a:srgbClr val="002855"/>
                </a:solidFill>
                <a:latin typeface="Montserrat"/>
              </a:rPr>
              <a:t>Contabilidad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263062" y="4071937"/>
            <a:ext cx="2166937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>
              <a:lnSpc>
                <a:spcPts val="1800"/>
              </a:lnSpc>
            </a:pPr>
            <a:r>
              <a:rPr sz="1200" b="0" i="0" u="none">
                <a:solidFill>
                  <a:srgbClr val="334155"/>
                </a:solidFill>
                <a:latin typeface="Roboto"/>
              </a:rPr>
              <a:t>Registro integrado de operaciones.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0"/>
            <a:ext cx="1924050" cy="18097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71500" y="1500187"/>
            <a:ext cx="5200650" cy="9906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3150" b="1" i="0" u="none">
                <a:solidFill>
                  <a:srgbClr val="002855"/>
                </a:solidFill>
                <a:latin typeface="Montserrat"/>
              </a:rPr>
              <a:t>3. SISTEMA DE CONTROL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71500" y="4595812"/>
            <a:ext cx="4953000" cy="5715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ts val="2250"/>
              </a:lnSpc>
            </a:pPr>
            <a:r>
              <a:rPr sz="1500" b="0" i="1" u="none">
                <a:solidFill>
                  <a:srgbClr val="334155"/>
                </a:solidFill>
                <a:latin typeface="Roboto"/>
              </a:rPr>
              <a:t>Asegura la legalidad y el cumplimiento de los objetivos estatales.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52500" y="3024187"/>
            <a:ext cx="4572000" cy="5715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ts val="2250"/>
              </a:lnSpc>
            </a:pPr>
            <a:r>
              <a:rPr sz="1500" b="1" i="0" u="none">
                <a:solidFill>
                  <a:srgbClr val="334155"/>
                </a:solidFill>
                <a:latin typeface="Roboto"/>
              </a:rPr>
              <a:t>Control Interno:</a:t>
            </a:r>
            <a:r>
              <a:rPr sz="1500" b="0" i="0" u="none">
                <a:solidFill>
                  <a:srgbClr val="334155"/>
                </a:solidFill>
                <a:latin typeface="Roboto"/>
              </a:rPr>
              <a:t> Previo y posterior realizado por la propia entidad.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52500" y="3738562"/>
            <a:ext cx="4572000" cy="5715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ts val="2250"/>
              </a:lnSpc>
            </a:pPr>
            <a:r>
              <a:rPr sz="1500" b="1" i="0" u="none">
                <a:solidFill>
                  <a:srgbClr val="334155"/>
                </a:solidFill>
                <a:latin typeface="Roboto"/>
              </a:rPr>
              <a:t>Control Externo:</a:t>
            </a:r>
            <a:r>
              <a:rPr sz="1500" b="0" i="0" u="none">
                <a:solidFill>
                  <a:srgbClr val="334155"/>
                </a:solidFill>
                <a:latin typeface="Roboto"/>
              </a:rPr>
              <a:t> Posterior, a cargo de la </a:t>
            </a:r>
            <a:r>
              <a:rPr sz="1500" b="1" i="0" u="none">
                <a:solidFill>
                  <a:srgbClr val="334155"/>
                </a:solidFill>
                <a:latin typeface="Roboto"/>
              </a:rPr>
              <a:t>Contraloría General del Estado</a:t>
            </a:r>
            <a:r>
              <a:rPr sz="1500" b="0" i="0" u="none">
                <a:solidFill>
                  <a:srgbClr val="334155"/>
                </a:solidFill>
                <a:latin typeface="Roboto"/>
              </a:rPr>
              <a:t>.</a:t>
            </a:r>
          </a:p>
        </p:txBody>
      </p:sp>
      <p:pic>
        <p:nvPicPr>
          <p:cNvPr id="8" name="Picture 7" descr="imag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3024187"/>
            <a:ext cx="190500" cy="200025"/>
          </a:xfrm>
          <a:prstGeom prst="rect">
            <a:avLst/>
          </a:prstGeom>
        </p:spPr>
      </p:pic>
      <p:pic>
        <p:nvPicPr>
          <p:cNvPr id="9" name="Picture 8" descr="imag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3738562"/>
            <a:ext cx="190500" cy="20002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409</Words>
  <Application>Microsoft Office PowerPoint</Application>
  <PresentationFormat>Panorámica</PresentationFormat>
  <Paragraphs>81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8" baseType="lpstr">
      <vt:lpstr>Arial</vt:lpstr>
      <vt:lpstr>Calibri</vt:lpstr>
      <vt:lpstr>Montserrat</vt:lpstr>
      <vt:lpstr>Roboto</vt:lpstr>
      <vt:lpstr>Roboto Light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subject/>
  <dc:creator>GuidoReyesCarmona</dc:creator>
  <cp:keywords/>
  <dc:description>generated using python-pptx</dc:description>
  <cp:lastModifiedBy>GuidoReyesCarmona</cp:lastModifiedBy>
  <cp:revision>2</cp:revision>
  <dcterms:created xsi:type="dcterms:W3CDTF">2013-01-27T09:14:16Z</dcterms:created>
  <dcterms:modified xsi:type="dcterms:W3CDTF">2026-07-21T22:24:31Z</dcterms:modified>
  <cp:category/>
</cp:coreProperties>
</file>